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6" r:id="rId10"/>
    <p:sldId id="270" r:id="rId11"/>
    <p:sldId id="268" r:id="rId12"/>
    <p:sldId id="269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86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oltoolsforschools.wikispaces.com/Organiser+Tools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myp-tech.wikispaces.com/Process+Journal" TargetMode="Externa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yp-tech.wikispaces.com/Design+Brief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constraints" TargetMode="External"/><Relationship Id="rId2" Type="http://schemas.openxmlformats.org/officeDocument/2006/relationships/hyperlink" Target="http://dictionary.reference.com/browse/requirement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1800" y="186035"/>
            <a:ext cx="11061700" cy="62786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GRADE - </a:t>
            </a:r>
            <a:r>
              <a:rPr 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8</a:t>
            </a:r>
            <a:endParaRPr lang="en-US" sz="66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PROJECT -3</a:t>
            </a:r>
          </a:p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How Stuff Works?</a:t>
            </a:r>
          </a:p>
          <a:p>
            <a:pPr algn="ctr"/>
            <a:endParaRPr lang="en-US" sz="66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Area Of Interaction</a:t>
            </a:r>
          </a:p>
          <a:p>
            <a:pPr algn="ctr"/>
            <a:r>
              <a:rPr lang="en-US" sz="7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Human Ingenuity</a:t>
            </a:r>
            <a:endParaRPr lang="en-US" sz="7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116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991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Criteria – C:       </a:t>
            </a:r>
            <a:r>
              <a:rPr lang="en-GB" sz="5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 </a:t>
            </a: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Section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6115" y="1790700"/>
            <a:ext cx="117372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Comic Sans MS" panose="030F0702030302020204" pitchFamily="66" charset="0"/>
              </a:rPr>
              <a:t>Planning is a crucial part of the whole design process.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5971" y="2683660"/>
            <a:ext cx="8509000" cy="403187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You should have a:</a:t>
            </a: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Production Plan</a:t>
            </a:r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</a:rPr>
              <a:t>:</a:t>
            </a: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Step by step guide for creating that could be </a:t>
            </a:r>
            <a:r>
              <a:rPr lang="en-US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followed. </a:t>
            </a: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  <a:r>
              <a:rPr lang="en-US" sz="3200" dirty="0">
                <a:solidFill>
                  <a:srgbClr val="002060"/>
                </a:solidFill>
              </a:rPr>
              <a:t/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Use </a:t>
            </a:r>
            <a:r>
              <a:rPr lang="en-US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some drawings </a:t>
            </a: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to illustrate construction.</a:t>
            </a:r>
            <a:endParaRPr lang="en-US" sz="32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Comic Sans MS" panose="030F0702030302020204" pitchFamily="66" charset="0"/>
              </a:rPr>
              <a:t>Indicate tools/equipment/skills needed</a:t>
            </a:r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  <a:endParaRPr lang="en-US" sz="3200" b="0" i="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2" descr="https://encrypted-tbn1.gstatic.com/images?q=tbn:ANd9GcTYxGNIsIlZqJ-OVZcfW0lUB9VwkQ1bhJdllgEZ80dBQ7snoC8tP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1790700"/>
            <a:ext cx="3060699" cy="478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6400" y="1154162"/>
            <a:ext cx="1178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LQ:  How can good planning help you in completing the task?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96105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1.gstatic.com/images?q=tbn:ANd9GcTYxGNIsIlZqJ-OVZcfW0lUB9VwkQ1bhJdllgEZ80dBQ7snoC8tP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43125" cy="482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62200" y="0"/>
            <a:ext cx="9829800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000000"/>
                </a:solidFill>
                <a:latin typeface="Comic Sans MS" panose="030F0702030302020204" pitchFamily="66" charset="0"/>
              </a:rPr>
              <a:t>A Materials List</a:t>
            </a:r>
            <a:r>
              <a:rPr lang="en-US" sz="4400" dirty="0">
                <a:solidFill>
                  <a:srgbClr val="000000"/>
                </a:solidFill>
                <a:latin typeface="Comic Sans MS" panose="030F0702030302020204" pitchFamily="66" charset="0"/>
              </a:rPr>
              <a:t> (type of material, size, number required)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b="1" dirty="0">
                <a:solidFill>
                  <a:srgbClr val="000000"/>
                </a:solidFill>
                <a:latin typeface="Comic Sans MS" panose="030F0702030302020204" pitchFamily="66" charset="0"/>
              </a:rPr>
              <a:t>Plan your Time.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>
                <a:solidFill>
                  <a:srgbClr val="000000"/>
                </a:solidFill>
                <a:latin typeface="Comic Sans MS" panose="030F0702030302020204" pitchFamily="66" charset="0"/>
              </a:rPr>
              <a:t>Include a </a:t>
            </a:r>
            <a:r>
              <a:rPr lang="en-US" sz="4400" dirty="0">
                <a:solidFill>
                  <a:srgbClr val="000000"/>
                </a:solidFill>
                <a:latin typeface="Comic Sans MS" panose="030F0702030302020204" pitchFamily="66" charset="0"/>
                <a:hlinkClick r:id="rId3"/>
              </a:rPr>
              <a:t>Timeline</a:t>
            </a:r>
            <a:r>
              <a:rPr lang="en-US" sz="4400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en-US" sz="4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as to how long you would take to complete each task. Example shown below:</a:t>
            </a:r>
            <a:endParaRPr lang="en-GB" sz="4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654528"/>
              </p:ext>
            </p:extLst>
          </p:nvPr>
        </p:nvGraphicFramePr>
        <p:xfrm>
          <a:off x="1071562" y="4923366"/>
          <a:ext cx="1087914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785"/>
                <a:gridCol w="2719785"/>
                <a:gridCol w="2719785"/>
                <a:gridCol w="27197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Task to complete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Time taken to complete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Completed the task or not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Creating the home page</a:t>
                      </a:r>
                      <a:endParaRPr lang="en-GB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GB" b="1" dirty="0" smtClean="0"/>
                    </a:p>
                    <a:p>
                      <a:pPr algn="ctr"/>
                      <a:r>
                        <a:rPr lang="en-GB" b="1" dirty="0" smtClean="0"/>
                        <a:t>1 lesson (1 hour)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25 minutes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Yes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Titles added</a:t>
                      </a:r>
                      <a:endParaRPr lang="en-GB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20 minutes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To continue.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6-Point Star 4"/>
          <p:cNvSpPr/>
          <p:nvPr/>
        </p:nvSpPr>
        <p:spPr>
          <a:xfrm rot="20624790">
            <a:off x="8723113" y="651318"/>
            <a:ext cx="3324864" cy="2187197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Complete PLAN by next Sunday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32996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96611" y="0"/>
            <a:ext cx="420179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CREATE</a:t>
            </a:r>
            <a:endParaRPr lang="en-US" sz="8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27931">
            <a:off x="-21363" y="1858449"/>
            <a:ext cx="4081059" cy="396389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62400" y="1598136"/>
            <a:ext cx="79629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</a:rPr>
              <a:t>The create phase is, obviously when you make your product or solution.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>
                <a:latin typeface="Comic Sans MS" panose="030F0702030302020204" pitchFamily="66" charset="0"/>
              </a:rPr>
              <a:t>This could be in the Technology workshop or it could be a Computer Technology solution.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>
                <a:latin typeface="Comic Sans MS" panose="030F0702030302020204" pitchFamily="66" charset="0"/>
              </a:rPr>
              <a:t>The process is the same.</a:t>
            </a:r>
            <a:endParaRPr lang="en-GB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665407"/>
            <a:ext cx="11950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AOI – Human Ingenuity     </a:t>
            </a:r>
            <a:r>
              <a:rPr lang="en-GB" sz="3200" b="1" dirty="0" smtClean="0">
                <a:solidFill>
                  <a:srgbClr val="FFFF00"/>
                </a:solidFill>
              </a:rPr>
              <a:t>ATL – Technology/Creativity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37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6707" y="470997"/>
            <a:ext cx="11201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Comic Sans MS" panose="030F0702030302020204" pitchFamily="66" charset="0"/>
              </a:rPr>
              <a:t>You need: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>
                <a:latin typeface="Comic Sans MS" panose="030F0702030302020204" pitchFamily="66" charset="0"/>
                <a:hlinkClick r:id="rId2"/>
              </a:rPr>
              <a:t>Process Journal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>
                <a:latin typeface="Comic Sans MS" panose="030F0702030302020204" pitchFamily="66" charset="0"/>
              </a:rPr>
              <a:t>Each lesson you write down what you achieved.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b="1" dirty="0">
                <a:latin typeface="Comic Sans MS" panose="030F0702030302020204" pitchFamily="66" charset="0"/>
              </a:rPr>
              <a:t>Write what you hope to achieve next lesson.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b="1" dirty="0">
                <a:latin typeface="Comic Sans MS" panose="030F0702030302020204" pitchFamily="66" charset="0"/>
              </a:rPr>
              <a:t>What problems you encountered and how you solved them</a:t>
            </a:r>
            <a:endParaRPr lang="en-US" sz="3200" dirty="0"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b="1" dirty="0">
                <a:latin typeface="Comic Sans MS" panose="030F0702030302020204" pitchFamily="66" charset="0"/>
              </a:rPr>
              <a:t>Justify any changes you make to your design</a:t>
            </a:r>
            <a:endParaRPr lang="en-US" sz="3200" dirty="0"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b="1" dirty="0">
                <a:latin typeface="Comic Sans MS" panose="030F0702030302020204" pitchFamily="66" charset="0"/>
              </a:rPr>
              <a:t>Take</a:t>
            </a:r>
            <a:r>
              <a:rPr lang="en-US" sz="3200" dirty="0">
                <a:latin typeface="Comic Sans MS" panose="030F0702030302020204" pitchFamily="66" charset="0"/>
              </a:rPr>
              <a:t> photographs </a:t>
            </a:r>
            <a:r>
              <a:rPr lang="en-US" sz="3200" b="1" dirty="0" smtClean="0">
                <a:latin typeface="Comic Sans MS" panose="030F0702030302020204" pitchFamily="66" charset="0"/>
              </a:rPr>
              <a:t>or </a:t>
            </a:r>
            <a:r>
              <a:rPr lang="en-US" sz="3200" dirty="0" smtClean="0">
                <a:latin typeface="Comic Sans MS" panose="030F0702030302020204" pitchFamily="66" charset="0"/>
              </a:rPr>
              <a:t>screen </a:t>
            </a:r>
            <a:r>
              <a:rPr lang="en-US" sz="3200" dirty="0">
                <a:latin typeface="Comic Sans MS" panose="030F0702030302020204" pitchFamily="66" charset="0"/>
              </a:rPr>
              <a:t>shots </a:t>
            </a:r>
            <a:r>
              <a:rPr lang="en-US" sz="3200" b="1" dirty="0">
                <a:latin typeface="Comic Sans MS" panose="030F0702030302020204" pitchFamily="66" charset="0"/>
              </a:rPr>
              <a:t>to explain the process.</a:t>
            </a:r>
            <a:endParaRPr lang="en-US" sz="3200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85711">
            <a:off x="9398403" y="303760"/>
            <a:ext cx="2461411" cy="24060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980197"/>
            <a:ext cx="11950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AOI – Human Ingenuity     </a:t>
            </a:r>
            <a:r>
              <a:rPr lang="en-GB" sz="3200" b="1" dirty="0" smtClean="0">
                <a:solidFill>
                  <a:srgbClr val="FFFF00"/>
                </a:solidFill>
              </a:rPr>
              <a:t>ATL – Technology/Creativity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52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44" y="101396"/>
            <a:ext cx="1159505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6600" b="1" dirty="0">
                <a:solidFill>
                  <a:srgbClr val="FFFF00"/>
                </a:solidFill>
                <a:latin typeface="Comic Sans MS" panose="030F0702030302020204" pitchFamily="66" charset="0"/>
              </a:rPr>
              <a:t>Create something to the best of your ability.</a:t>
            </a:r>
            <a:endParaRPr lang="en-US" sz="6600" b="0" i="0" dirty="0">
              <a:solidFill>
                <a:srgbClr val="FFFF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2538">
            <a:off x="7742343" y="1461438"/>
            <a:ext cx="3862460" cy="3974771"/>
          </a:xfrm>
          <a:prstGeom prst="rect">
            <a:avLst/>
          </a:prstGeom>
        </p:spPr>
      </p:pic>
      <p:sp>
        <p:nvSpPr>
          <p:cNvPr id="4" name="Explosion 1 3"/>
          <p:cNvSpPr/>
          <p:nvPr/>
        </p:nvSpPr>
        <p:spPr>
          <a:xfrm>
            <a:off x="95294" y="2361532"/>
            <a:ext cx="8286705" cy="4148689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COMPLETE THE ASSESSMENT MATRIX and REFLECTIONS IN YOUR BOOKLET.</a:t>
            </a:r>
            <a:endParaRPr lang="en-GB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399" y="5708014"/>
            <a:ext cx="11950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AOI – Human Ingenuity     </a:t>
            </a:r>
            <a:r>
              <a:rPr lang="en-GB" sz="3200" b="1" dirty="0" smtClean="0">
                <a:solidFill>
                  <a:srgbClr val="FFFF00"/>
                </a:solidFill>
              </a:rPr>
              <a:t>ATL – Technology/Creativity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85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000" y="294129"/>
            <a:ext cx="1169670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25"/>
              </a:lnSpc>
            </a:pPr>
            <a:r>
              <a:rPr lang="en-US" sz="2800" b="1" u="sng" dirty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INVESTIGATION SECTION</a:t>
            </a:r>
            <a:r>
              <a:rPr lang="en-US" sz="2800" b="1" u="sng" dirty="0" smtClean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algn="ctr">
              <a:lnSpc>
                <a:spcPts val="1425"/>
              </a:lnSpc>
            </a:pPr>
            <a:r>
              <a:rPr lang="en-US" sz="2800" b="1" u="sng" dirty="0" smtClean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ts val="1425"/>
              </a:lnSpc>
            </a:pPr>
            <a:r>
              <a:rPr lang="en-US" sz="2800" b="1" u="sng" dirty="0" smtClean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2800" b="1" u="sng" dirty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to be completed within </a:t>
            </a:r>
            <a:r>
              <a:rPr lang="en-US" sz="2800" b="1" u="sng" dirty="0" smtClean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3 </a:t>
            </a:r>
            <a:r>
              <a:rPr lang="en-US" sz="2800" b="1" u="sng" dirty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lessons</a:t>
            </a:r>
            <a:r>
              <a:rPr lang="en-US" sz="2800" b="1" u="sng" dirty="0" smtClean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ts val="1425"/>
              </a:lnSpc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425"/>
              </a:lnSpc>
            </a:pPr>
            <a:r>
              <a:rPr lang="en-US" sz="2400" b="1" i="1" dirty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(This is what is required of you in a word document)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4000" y="149293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Identify the Problem.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sz="2800" dirty="0"/>
          </a:p>
        </p:txBody>
      </p:sp>
      <p:pic>
        <p:nvPicPr>
          <p:cNvPr id="1028" name="Picture 4" descr="http://static-p1.photoxpress.com/jpg/00/06/04/96/400_F_6049606_C0KnFJtoXafTMw6XPAaA93nl05cUv10y_PXP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5229">
            <a:off x="9723535" y="1474097"/>
            <a:ext cx="1915516" cy="229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2447042"/>
            <a:ext cx="90354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1. Examine the problem in terms of AOI. By demonstrating your understanding of how the AOI relates to the design problem.</a:t>
            </a: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381000" y="4509145"/>
            <a:ext cx="934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2. What is the idea of creating </a:t>
            </a:r>
            <a:r>
              <a:rPr lang="en-US" sz="3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a web site?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941787"/>
            <a:ext cx="1195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AOI – Human Ingenuity     </a:t>
            </a:r>
            <a:r>
              <a:rPr lang="en-GB" sz="3600" b="1" dirty="0" smtClean="0">
                <a:solidFill>
                  <a:srgbClr val="FFFF00"/>
                </a:solidFill>
              </a:rPr>
              <a:t>ATL – Information Literacy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93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237.photobucket.com/albums/ff263/dharma-putra/HowtoAnalyzeIncomeStatement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07873">
            <a:off x="8483601" y="1426325"/>
            <a:ext cx="4445000" cy="361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807665"/>
            <a:ext cx="11941201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US" sz="4000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Research on the </a:t>
            </a: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item </a:t>
            </a:r>
            <a:r>
              <a:rPr lang="en-US" sz="4000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that </a:t>
            </a: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you intend to work on </a:t>
            </a:r>
          </a:p>
          <a:p>
            <a:pPr>
              <a:lnSpc>
                <a:spcPts val="1425"/>
              </a:lnSpc>
            </a:pPr>
            <a:endParaRPr lang="en-US" sz="4000" dirty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000" dirty="0" smtClean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and learn </a:t>
            </a:r>
          </a:p>
          <a:p>
            <a:pPr>
              <a:lnSpc>
                <a:spcPts val="1425"/>
              </a:lnSpc>
            </a:pPr>
            <a:endParaRPr lang="en-US" sz="4000" dirty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000" dirty="0" smtClean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000" dirty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000" dirty="0" smtClean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about how it works also passing on the message</a:t>
            </a:r>
          </a:p>
          <a:p>
            <a:pPr>
              <a:lnSpc>
                <a:spcPts val="1425"/>
              </a:lnSpc>
            </a:pPr>
            <a:endParaRPr lang="en-US" sz="4000" dirty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000" dirty="0" smtClean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to others.</a:t>
            </a:r>
          </a:p>
          <a:p>
            <a:pPr>
              <a:lnSpc>
                <a:spcPts val="1425"/>
              </a:lnSpc>
            </a:pPr>
            <a:endParaRPr lang="en-US" sz="4000" dirty="0" smtClean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</a:pPr>
            <a:endParaRPr lang="en-US" sz="4000" dirty="0" smtClean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4000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1. Why did you choose the </a:t>
            </a: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item?</a:t>
            </a:r>
          </a:p>
          <a:p>
            <a:pPr>
              <a:lnSpc>
                <a:spcPts val="1425"/>
              </a:lnSpc>
            </a:pPr>
            <a:endParaRPr lang="en-US" sz="4000" dirty="0" smtClean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</a:pPr>
            <a:r>
              <a:rPr lang="en-US" sz="4000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 2. </a:t>
            </a: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What are the inner components of the item?</a:t>
            </a:r>
          </a:p>
          <a:p>
            <a:pPr>
              <a:lnSpc>
                <a:spcPts val="1425"/>
              </a:lnSpc>
            </a:pPr>
            <a:endParaRPr lang="en-US" sz="4000" dirty="0" smtClean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</a:pPr>
            <a:r>
              <a:rPr lang="en-US" sz="4000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 3. </a:t>
            </a: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How does that item work? </a:t>
            </a:r>
          </a:p>
          <a:p>
            <a:pPr>
              <a:lnSpc>
                <a:spcPts val="1425"/>
              </a:lnSpc>
            </a:pPr>
            <a:endParaRPr lang="en-US" sz="4000" dirty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000" dirty="0" smtClean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  4</a:t>
            </a:r>
            <a:r>
              <a:rPr lang="en-US" sz="4000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Is it possible to trouble shoot the problem if</a:t>
            </a:r>
          </a:p>
          <a:p>
            <a:pPr>
              <a:lnSpc>
                <a:spcPts val="1425"/>
              </a:lnSpc>
            </a:pPr>
            <a:endParaRPr lang="en-US" sz="4000" dirty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000" dirty="0" smtClean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000" dirty="0"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40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found?</a:t>
            </a:r>
            <a:r>
              <a:rPr lang="en-US" sz="5400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en-US" sz="54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4187"/>
            <a:ext cx="1195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AOI – Human Ingenuity     </a:t>
            </a:r>
            <a:r>
              <a:rPr lang="en-GB" sz="3600" b="1" dirty="0" smtClean="0">
                <a:solidFill>
                  <a:srgbClr val="FFFF00"/>
                </a:solidFill>
              </a:rPr>
              <a:t>ATL – Information Literacy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33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" y="495301"/>
            <a:ext cx="118491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US" sz="44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Write a</a:t>
            </a:r>
            <a:r>
              <a:rPr lang="en-US" sz="44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 Design Brief</a:t>
            </a:r>
            <a:r>
              <a:rPr lang="en-US" sz="4400" b="1" u="sng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.</a:t>
            </a:r>
            <a:endParaRPr lang="en-US" sz="4400" b="1" u="sng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400" b="1" u="sng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400" b="1" u="sng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400" b="1" u="sng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The Design Brief is a short statement of </a:t>
            </a:r>
            <a:r>
              <a:rPr lang="en-US" sz="36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what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you</a:t>
            </a: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are going to make, </a:t>
            </a:r>
            <a:r>
              <a:rPr lang="en-US" sz="36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why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you are going to make it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and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for </a:t>
            </a:r>
            <a:r>
              <a:rPr lang="en-US" sz="36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whom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you are making it for. It should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be</a:t>
            </a: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an open ended statement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(120- 150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words at </a:t>
            </a: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least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36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encrypted-tbn3.gstatic.com/images?q=tbn:ANd9GcSP5yVrMpRYhai9SA9IgO5qNNiYeikedaYFutVVM57NdEHCybS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4232482"/>
            <a:ext cx="3848100" cy="187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111118"/>
            <a:ext cx="1195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AOI – Human Ingenuity     </a:t>
            </a:r>
            <a:r>
              <a:rPr lang="en-GB" sz="3600" b="1" dirty="0" smtClean="0">
                <a:solidFill>
                  <a:srgbClr val="FFFF00"/>
                </a:solidFill>
              </a:rPr>
              <a:t>ATL – Information Literacy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51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3700" y="0"/>
            <a:ext cx="11252200" cy="674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b="1" kern="0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DESIGN SPECIFICATION</a:t>
            </a:r>
            <a:endParaRPr lang="en-US" sz="2000" b="1" kern="0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 Design Specification is the most crucial element of the Investigate phase of the Design Cycle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 good </a:t>
            </a:r>
            <a:r>
              <a:rPr lang="en-US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Design Specification</a:t>
            </a:r>
            <a: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should include information that you learned about the task/problem from your research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lang="en-US" sz="28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It is a list of</a:t>
            </a:r>
            <a:r>
              <a:rPr lang="en-US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requirements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that your design ideas must meet plus a list of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constraints</a:t>
            </a: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that you have. It is the check list that you need to use when you start to make your design ideas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Remember you need to create at least 3 web pages (more if you like to).</a:t>
            </a:r>
            <a: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941787"/>
            <a:ext cx="1195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AOI – Human Ingenuity     </a:t>
            </a:r>
            <a:r>
              <a:rPr lang="en-GB" sz="3600" b="1" dirty="0" smtClean="0">
                <a:solidFill>
                  <a:srgbClr val="FFFF00"/>
                </a:solidFill>
              </a:rPr>
              <a:t>ATL – Information Literacy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6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1569700" cy="6906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After your research you can develop a Design Specification. This will tell you:</a:t>
            </a:r>
            <a:r>
              <a:rPr lang="en-US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The Audience- Who you are designing for (who will 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watch your movie)</a:t>
            </a:r>
          </a:p>
          <a:p>
            <a:pPr marL="342900" marR="0" lvl="0" indent="-34290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Objective </a:t>
            </a: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- What the successful design must do: This is a description of </a:t>
            </a:r>
            <a:endParaRPr lang="en-US" sz="2400" b="1" dirty="0" smtClean="0">
              <a:latin typeface="Comic Sans MS" panose="030F0702030302020204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endParaRPr lang="en-US" sz="2400" b="1" dirty="0">
              <a:latin typeface="Comic Sans MS" panose="030F0702030302020204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what </a:t>
            </a: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the solution will accomplish. It could indicate how well the solution is </a:t>
            </a:r>
            <a:endParaRPr lang="en-US" sz="2400" b="1" dirty="0" smtClean="0">
              <a:latin typeface="Comic Sans MS" panose="030F0702030302020204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endParaRPr lang="en-US" sz="2400" b="1" dirty="0">
              <a:latin typeface="Comic Sans MS" panose="030F0702030302020204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expected </a:t>
            </a: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to work or under what conditions it will 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work</a:t>
            </a:r>
          </a:p>
          <a:p>
            <a:pPr marL="342900" marR="0" lvl="0" indent="-34290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Production -</a:t>
            </a: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What it should look like (Size/colors/Fonts/Background/any 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other</a:t>
            </a:r>
          </a:p>
          <a:p>
            <a:pPr marL="742950" marR="0" lvl="1" indent="-28575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US" sz="2400" b="1" dirty="0">
              <a:latin typeface="Comic Sans MS" panose="030F0702030302020204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1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tabLst>
                <a:tab pos="914400" algn="l"/>
              </a:tabLst>
            </a:pP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 ideas </a:t>
            </a: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you think of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.)</a:t>
            </a:r>
          </a:p>
          <a:p>
            <a:pPr marR="0" lvl="1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tabLst>
                <a:tab pos="914400" algn="l"/>
              </a:tabLst>
            </a:pP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What software will you use to complete the task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?</a:t>
            </a:r>
          </a:p>
          <a:p>
            <a:pPr marL="742950" marR="0" lvl="1" indent="-28575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Tools needed to make the product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R="0" lvl="1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tabLst>
                <a:tab pos="914400" algn="l"/>
              </a:tabLst>
            </a:pP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Time needed to complete the </a:t>
            </a:r>
            <a:r>
              <a:rPr lang="en-US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pro</a:t>
            </a:r>
            <a:r>
              <a:rPr lang="en-US" sz="24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duct</a:t>
            </a:r>
          </a:p>
          <a:p>
            <a:pPr marL="742950" marR="0" lvl="1" indent="-28575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ts val="1425"/>
              </a:lnSpc>
              <a:spcBef>
                <a:spcPts val="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en-US" sz="2400" b="1" dirty="0">
                <a:latin typeface="Comic Sans MS" panose="030F0702030302020204" pitchFamily="66" charset="0"/>
                <a:ea typeface="Calibri" panose="020F0502020204030204" pitchFamily="34" charset="0"/>
                <a:cs typeface="Arial" panose="020B0604020202020204" pitchFamily="34" charset="0"/>
              </a:rPr>
              <a:t>Usage - How it will be used?</a:t>
            </a:r>
            <a:endParaRPr lang="en-US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52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95300"/>
            <a:ext cx="11950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Please refer to the website below to help you guide through the project:</a:t>
            </a:r>
            <a:endParaRPr lang="en-GB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698500" y="2578100"/>
            <a:ext cx="1038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www.icteismn.wikispaces.com</a:t>
            </a:r>
            <a:endParaRPr lang="en-GB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111118"/>
            <a:ext cx="11950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AOI – Human Ingenuity     </a:t>
            </a:r>
            <a:r>
              <a:rPr lang="en-GB" sz="3600" b="1" dirty="0" smtClean="0">
                <a:solidFill>
                  <a:srgbClr val="FFFF00"/>
                </a:solidFill>
              </a:rPr>
              <a:t>ATL – Information Literacy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0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820942" cy="825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Criteria – B:       </a:t>
            </a:r>
            <a:r>
              <a:rPr lang="en-GB" sz="4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</a:t>
            </a:r>
            <a:r>
              <a:rPr lang="en-GB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Section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366528"/>
            <a:ext cx="11353800" cy="471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are expected to create </a:t>
            </a:r>
            <a:r>
              <a:rPr lang="en-GB" sz="4400" b="1" u="sng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</a:t>
            </a:r>
            <a:r>
              <a:rPr lang="en-GB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designs of your web pages  and then justify them against the design specifications.  You must then choose </a:t>
            </a:r>
            <a:r>
              <a:rPr lang="en-GB" sz="4400" b="1" u="sng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GB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design and write a paragraph explaining why you chose it.  You must make sure the design you have chosen is detailed.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111118"/>
            <a:ext cx="11950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AOI – Human Ingenuity     </a:t>
            </a:r>
            <a:r>
              <a:rPr lang="en-GB" sz="3200" b="1" dirty="0" smtClean="0">
                <a:solidFill>
                  <a:srgbClr val="FFFF00"/>
                </a:solidFill>
              </a:rPr>
              <a:t>ATL – Technology/Creativity</a:t>
            </a:r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304" y="966418"/>
            <a:ext cx="11709396" cy="40011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b="1" dirty="0" smtClean="0"/>
              <a:t>Learning Question: How does sketching good designs help in completing my final product?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97239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0480453">
            <a:off x="4972556" y="3128859"/>
            <a:ext cx="812839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GET STARTED WITH </a:t>
            </a:r>
          </a:p>
          <a:p>
            <a:pPr algn="ctr"/>
            <a:r>
              <a:rPr 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DESIGN</a:t>
            </a:r>
            <a:endParaRPr 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3700" y="5126558"/>
            <a:ext cx="11429999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AOI – HUMAN INGEUNITY</a:t>
            </a:r>
            <a:endParaRPr lang="en-US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3700" y="6048276"/>
            <a:ext cx="11429999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ATL – Technology/Creativity</a:t>
            </a:r>
            <a:endParaRPr lang="en-US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2" y="251847"/>
            <a:ext cx="11709396" cy="95410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dirty="0" smtClean="0"/>
              <a:t>Learning Question: How does sketching good designs help in completing my final product?</a:t>
            </a:r>
            <a:endParaRPr lang="en-GB" sz="2800" b="1" dirty="0"/>
          </a:p>
        </p:txBody>
      </p:sp>
      <p:sp>
        <p:nvSpPr>
          <p:cNvPr id="6" name="Rounded Rectangle 5"/>
          <p:cNvSpPr/>
          <p:nvPr/>
        </p:nvSpPr>
        <p:spPr>
          <a:xfrm rot="20776278">
            <a:off x="49731" y="1894925"/>
            <a:ext cx="5194300" cy="2476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You may visit the internet to look at some of the web page templates to sketch your designs.</a:t>
            </a:r>
            <a:endParaRPr lang="en-GB" sz="2800" dirty="0"/>
          </a:p>
        </p:txBody>
      </p:sp>
      <p:sp>
        <p:nvSpPr>
          <p:cNvPr id="8" name="Rectangle 7"/>
          <p:cNvSpPr/>
          <p:nvPr/>
        </p:nvSpPr>
        <p:spPr>
          <a:xfrm rot="20425777">
            <a:off x="4986076" y="1878078"/>
            <a:ext cx="51942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COMPLETE DESIGNS TODAY</a:t>
            </a:r>
            <a:endParaRPr lang="en-US" sz="3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307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612</TotalTime>
  <Words>483</Words>
  <Application>Microsoft Office PowerPoint</Application>
  <PresentationFormat>Widescreen</PresentationFormat>
  <Paragraphs>138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Arial</vt:lpstr>
      <vt:lpstr>Calibri</vt:lpstr>
      <vt:lpstr>Cambria</vt:lpstr>
      <vt:lpstr>Century Gothic</vt:lpstr>
      <vt:lpstr>Comic Sans MS</vt:lpstr>
      <vt:lpstr>Courier New</vt:lpstr>
      <vt:lpstr>Times New Roman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NICHOLAS</dc:creator>
  <cp:lastModifiedBy>MANOJ NICHOLAS</cp:lastModifiedBy>
  <cp:revision>26</cp:revision>
  <dcterms:created xsi:type="dcterms:W3CDTF">2013-11-10T06:04:09Z</dcterms:created>
  <dcterms:modified xsi:type="dcterms:W3CDTF">2014-03-17T04:04:58Z</dcterms:modified>
</cp:coreProperties>
</file>